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89" r:id="rId4"/>
    <p:sldId id="259" r:id="rId5"/>
    <p:sldId id="283" r:id="rId6"/>
    <p:sldId id="293" r:id="rId7"/>
    <p:sldId id="284" r:id="rId8"/>
    <p:sldId id="290" r:id="rId9"/>
    <p:sldId id="285" r:id="rId10"/>
    <p:sldId id="291" r:id="rId11"/>
    <p:sldId id="288" r:id="rId12"/>
    <p:sldId id="292" r:id="rId13"/>
    <p:sldId id="274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2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64" y="-426"/>
      </p:cViewPr>
      <p:guideLst>
        <p:guide orient="horz" pos="2182"/>
        <p:guide orient="horz" pos="981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3734613" cy="73734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4933-6FF5-46AB-9AF8-A01D90662351}" type="datetimeFigureOut">
              <a:rPr lang="zh-CN" altLang="en-US" smtClean="0"/>
              <a:pPr/>
              <a:t>2020/7/17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924A2-BBF2-4DEB-8E2B-6EA37D5A4F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9903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63C2-0E26-4270-A30F-7637F53D9102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AFC45-F4B7-4F3B-91AE-A35F217B2E0A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9487183"/>
      </p:ext>
    </p:extLst>
  </p:cSld>
  <p:clrMapOvr>
    <a:masterClrMapping/>
  </p:clrMapOvr>
  <p:transition spd="slow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468A8-8620-431B-A38E-0AAB47B78FB2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84E1B-6985-4E98-9277-A48C39916CD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275381"/>
      </p:ext>
    </p:extLst>
  </p:cSld>
  <p:clrMapOvr>
    <a:masterClrMapping/>
  </p:clrMapOvr>
  <p:transition spd="slow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0C0FF-4621-4430-9991-9D324F7F055D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9E10-EEFB-43C8-B655-7DAE5B84018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0298611"/>
      </p:ext>
    </p:extLst>
  </p:cSld>
  <p:clrMapOvr>
    <a:masterClrMapping/>
  </p:clrMapOvr>
  <p:transition spd="slow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C9AA1-C8A7-44D4-AF34-26C6D6B6B424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B5568-A1C8-4369-8469-D5486FC14ABD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2866017"/>
      </p:ext>
    </p:extLst>
  </p:cSld>
  <p:clrMapOvr>
    <a:masterClrMapping/>
  </p:clrMapOvr>
  <p:transition spd="slow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89FD-65FF-4D1C-AE5A-A199E8654996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3393B-4A68-49ED-97FF-3D23B2E88C26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578070"/>
      </p:ext>
    </p:extLst>
  </p:cSld>
  <p:clrMapOvr>
    <a:masterClrMapping/>
  </p:clrMapOvr>
  <p:transition spd="slow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4DAF0-BA3C-4802-B99C-CEDE14900CF6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37A99-2111-42CA-81E4-C98A1D96986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517099"/>
      </p:ext>
    </p:extLst>
  </p:cSld>
  <p:clrMapOvr>
    <a:masterClrMapping/>
  </p:clrMapOvr>
  <p:transition spd="slow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D981-FA46-4AC7-B624-C68C8AD62AF0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39625-2E9C-48A6-95D2-8F600241FA31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132718"/>
      </p:ext>
    </p:extLst>
  </p:cSld>
  <p:clrMapOvr>
    <a:masterClrMapping/>
  </p:clrMapOvr>
  <p:transition spd="slow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32D64-166B-4660-B8FA-9828971B1FD7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DEB19-752C-4493-9019-A15635BF6B93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179547"/>
      </p:ext>
    </p:extLst>
  </p:cSld>
  <p:clrMapOvr>
    <a:masterClrMapping/>
  </p:clrMapOvr>
  <p:transition spd="slow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950C-1E25-4AA5-A4A7-4CD59751A364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40B2E-7A83-4CA3-9D14-C517F1B6C045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3860841"/>
      </p:ext>
    </p:extLst>
  </p:cSld>
  <p:clrMapOvr>
    <a:masterClrMapping/>
  </p:clrMapOvr>
  <p:transition spd="slow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1DFA-9369-41E7-AC65-DD0618C9DEC0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864CA-6336-4CFE-B113-E90A1C5C7011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522822"/>
      </p:ext>
    </p:extLst>
  </p:cSld>
  <p:clrMapOvr>
    <a:masterClrMapping/>
  </p:clrMapOvr>
  <p:transition spd="slow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2DDA-3983-4C9B-9967-E10E58573B9E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BEC48-5105-4078-BCBB-2E973544BF5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943156"/>
      </p:ext>
    </p:extLst>
  </p:cSld>
  <p:clrMapOvr>
    <a:masterClrMapping/>
  </p:clrMapOvr>
  <p:transition spd="slow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31B7E-7BB0-47B0-87C6-C6C2D26192A7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C3293-E9A4-4A27-AA27-CE72F7B2ABB8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9573208"/>
      </p:ext>
    </p:extLst>
  </p:cSld>
  <p:clrMapOvr>
    <a:masterClrMapping/>
  </p:clrMapOvr>
  <p:transition spd="slow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C86099-5431-4B3A-8ED6-26094DBFCEF2}" type="datetime1">
              <a:rPr lang="zh-CN" altLang="en-US"/>
              <a:pPr>
                <a:defRPr/>
              </a:pPr>
              <a:t>2020/7/17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D66058-5A86-4E4D-BE42-BAAA70E74EFD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0">
    <p:fade/>
  </p:transition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  <a:sym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05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390650" y="1476374"/>
            <a:ext cx="9163344" cy="3990975"/>
            <a:chOff x="0" y="0"/>
            <a:chExt cx="2767854" cy="2123946"/>
          </a:xfrm>
        </p:grpSpPr>
        <p:sp>
          <p:nvSpPr>
            <p:cNvPr id="2060" name="文本框 6"/>
            <p:cNvSpPr>
              <a:spLocks noChangeArrowheads="1"/>
            </p:cNvSpPr>
            <p:nvPr/>
          </p:nvSpPr>
          <p:spPr bwMode="auto">
            <a:xfrm>
              <a:off x="0" y="0"/>
              <a:ext cx="2767854" cy="144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 sz="4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  <a:p>
              <a:pPr eaLnBrk="1" hangingPunct="1"/>
              <a:endParaRPr lang="en-US" altLang="zh-CN" sz="4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en-US" altLang="zh-CN" sz="4000" b="1" dirty="0" smtClean="0">
                  <a:solidFill>
                    <a:schemeClr val="bg1"/>
                  </a:solidFill>
                  <a:latin typeface="+mn-lt"/>
                  <a:cs typeface="Times New Roman" pitchFamily="18" charset="0"/>
                  <a:sym typeface="Calibri" panose="020F0502020204030204" pitchFamily="34" charset="0"/>
                </a:rPr>
                <a:t>Summer Vacation under the COVID-19</a:t>
              </a:r>
            </a:p>
            <a:p>
              <a:pPr algn="ctr" eaLnBrk="1" hangingPunct="1"/>
              <a:r>
                <a:rPr lang="en-US" altLang="zh-CN" sz="3600" b="1" dirty="0" smtClean="0">
                  <a:solidFill>
                    <a:schemeClr val="bg1"/>
                  </a:solidFill>
                  <a:latin typeface="+mn-lt"/>
                  <a:cs typeface="Times New Roman" pitchFamily="18" charset="0"/>
                  <a:sym typeface="宋体" panose="02010600030101010101" pitchFamily="2" charset="-122"/>
                </a:rPr>
                <a:t>——Suggestions for International Students</a:t>
              </a:r>
              <a:endParaRPr lang="zh-CN" altLang="en-US" sz="3600" b="1" dirty="0" smtClean="0">
                <a:solidFill>
                  <a:schemeClr val="bg1"/>
                </a:solidFill>
                <a:latin typeface="+mn-lt"/>
                <a:cs typeface="Times New Roman" pitchFamily="18" charset="0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140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2061" name="文本框 9"/>
            <p:cNvSpPr>
              <a:spLocks noChangeArrowheads="1"/>
            </p:cNvSpPr>
            <p:nvPr/>
          </p:nvSpPr>
          <p:spPr bwMode="auto">
            <a:xfrm>
              <a:off x="14427" y="1600438"/>
              <a:ext cx="184737" cy="52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2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6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0" y="2171700"/>
            <a:ext cx="12192000" cy="262890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6" name="文本框 5"/>
          <p:cNvSpPr>
            <a:spLocks noChangeArrowheads="1"/>
          </p:cNvSpPr>
          <p:nvPr/>
        </p:nvSpPr>
        <p:spPr bwMode="auto">
          <a:xfrm>
            <a:off x="5735638" y="2843213"/>
            <a:ext cx="574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</a:t>
            </a:r>
            <a:endParaRPr lang="zh-CN" altLang="en-US" sz="60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nimBg="1" autoUpdateAnimBg="0"/>
      <p:bldP spid="10246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文本框 4"/>
          <p:cNvSpPr>
            <a:spLocks noChangeArrowheads="1"/>
          </p:cNvSpPr>
          <p:nvPr/>
        </p:nvSpPr>
        <p:spPr bwMode="auto">
          <a:xfrm>
            <a:off x="247650" y="55563"/>
            <a:ext cx="958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Suggestions for Off-campus Students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350" y="1695451"/>
            <a:ext cx="8972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933451"/>
            <a:ext cx="11163300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400" dirty="0" smtClean="0">
                <a:solidFill>
                  <a:schemeClr val="bg1"/>
                </a:solidFill>
              </a:rPr>
              <a:t> Stay </a:t>
            </a:r>
            <a:r>
              <a:rPr lang="en-US" altLang="zh-CN" sz="2400" dirty="0" smtClean="0">
                <a:solidFill>
                  <a:schemeClr val="bg1"/>
                </a:solidFill>
              </a:rPr>
              <a:t>in </a:t>
            </a:r>
            <a:r>
              <a:rPr lang="en-US" altLang="zh-CN" sz="2400" dirty="0" smtClean="0">
                <a:solidFill>
                  <a:schemeClr val="bg1"/>
                </a:solidFill>
              </a:rPr>
              <a:t>Nanjing</a:t>
            </a:r>
            <a:r>
              <a:rPr lang="en-US" altLang="zh-CN" sz="2400" dirty="0" smtClean="0"/>
              <a:t> 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altLang="zh-CN" sz="2400" dirty="0" smtClean="0">
                <a:solidFill>
                  <a:schemeClr val="bg1"/>
                </a:solidFill>
              </a:rPr>
              <a:t> Obey </a:t>
            </a:r>
            <a:r>
              <a:rPr lang="en-US" altLang="zh-CN" sz="2400" dirty="0" smtClean="0">
                <a:solidFill>
                  <a:schemeClr val="bg1"/>
                </a:solidFill>
              </a:rPr>
              <a:t>and actively cooperate with local epidemic prevention and control measures during the summer vacation</a:t>
            </a:r>
            <a:r>
              <a:rPr lang="en-US" altLang="zh-CN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eriod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altLang="zh-CN" sz="2400" dirty="0" smtClean="0">
                <a:solidFill>
                  <a:schemeClr val="bg1"/>
                </a:solidFill>
              </a:rPr>
              <a:t>Complete </a:t>
            </a:r>
            <a:r>
              <a:rPr lang="en-US" altLang="zh-CN" sz="2400" dirty="0" smtClean="0">
                <a:solidFill>
                  <a:schemeClr val="bg1"/>
                </a:solidFill>
              </a:rPr>
              <a:t>the daily health report and timely report your physical condition to the class </a:t>
            </a:r>
            <a:r>
              <a:rPr lang="en-US" altLang="zh-CN" sz="2400" dirty="0" smtClean="0">
                <a:solidFill>
                  <a:schemeClr val="bg1"/>
                </a:solidFill>
              </a:rPr>
              <a:t>mentor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4.   Do </a:t>
            </a:r>
            <a:r>
              <a:rPr lang="en-US" altLang="zh-CN" sz="2400" dirty="0" smtClean="0">
                <a:solidFill>
                  <a:schemeClr val="bg1"/>
                </a:solidFill>
              </a:rPr>
              <a:t>not go to any night entertainment venues like nightclubs and bars where a large group of people may gather</a:t>
            </a: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5.   Be </a:t>
            </a:r>
            <a:r>
              <a:rPr lang="en-US" altLang="zh-CN" sz="2400" dirty="0" smtClean="0">
                <a:solidFill>
                  <a:schemeClr val="bg1"/>
                </a:solidFill>
              </a:rPr>
              <a:t>careful about your personal hygiene</a:t>
            </a: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6.   Vantilate </a:t>
            </a:r>
            <a:r>
              <a:rPr lang="en-US" altLang="zh-CN" sz="2400" dirty="0" smtClean="0">
                <a:solidFill>
                  <a:schemeClr val="bg1"/>
                </a:solidFill>
              </a:rPr>
              <a:t>your rooms frequently</a:t>
            </a: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7.   Stay </a:t>
            </a:r>
            <a:r>
              <a:rPr lang="en-US" altLang="zh-CN" sz="2400" dirty="0" smtClean="0">
                <a:solidFill>
                  <a:schemeClr val="bg1"/>
                </a:solidFill>
              </a:rPr>
              <a:t>away from wild animals</a:t>
            </a: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" name="Picture 2" descr="C:\Users\Administrator\Desktop\夜店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2550" y="4441139"/>
            <a:ext cx="3975100" cy="2416861"/>
          </a:xfrm>
          <a:prstGeom prst="rect">
            <a:avLst/>
          </a:prstGeom>
          <a:noFill/>
        </p:spPr>
      </p:pic>
      <p:pic>
        <p:nvPicPr>
          <p:cNvPr id="3" name="Picture 3" descr="C:\Users\Administrator\Desktop\打叉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5181" y="4362450"/>
            <a:ext cx="2537143" cy="24955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6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0" y="3581400"/>
            <a:ext cx="12192000" cy="262890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6" name="文本框 5"/>
          <p:cNvSpPr>
            <a:spLocks noChangeArrowheads="1"/>
          </p:cNvSpPr>
          <p:nvPr/>
        </p:nvSpPr>
        <p:spPr bwMode="auto">
          <a:xfrm>
            <a:off x="1943100" y="3948113"/>
            <a:ext cx="8401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It’s a hard time, </a:t>
            </a:r>
          </a:p>
          <a:p>
            <a:pPr algn="ctr" eaLnBrk="1" hangingPunct="1"/>
            <a:r>
              <a:rPr lang="en-US" altLang="zh-CN" sz="4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but together we can conquer it.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pic>
        <p:nvPicPr>
          <p:cNvPr id="1026" name="Picture 2" descr="C:\Users\Administrator\Desktop\握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4350" y="533400"/>
            <a:ext cx="3810000" cy="28098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nimBg="1" autoUpdateAnimBg="0"/>
      <p:bldP spid="10246" grpId="0" build="allAtOnce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5604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任意多边形 10"/>
          <p:cNvSpPr>
            <a:spLocks noChangeArrowheads="1"/>
          </p:cNvSpPr>
          <p:nvPr/>
        </p:nvSpPr>
        <p:spPr bwMode="auto">
          <a:xfrm rot="5400000">
            <a:off x="8143081" y="2313782"/>
            <a:ext cx="2339975" cy="446088"/>
          </a:xfrm>
          <a:custGeom>
            <a:avLst/>
            <a:gdLst>
              <a:gd name="T0" fmla="*/ 0 w 2409826"/>
              <a:gd name="T1" fmla="*/ 446088 h 396002"/>
              <a:gd name="T2" fmla="*/ 0 w 2409826"/>
              <a:gd name="T3" fmla="*/ 1 h 396002"/>
              <a:gd name="T4" fmla="*/ 1 w 2409826"/>
              <a:gd name="T5" fmla="*/ 1 h 396002"/>
              <a:gd name="T6" fmla="*/ 1 w 2409826"/>
              <a:gd name="T7" fmla="*/ 0 h 396002"/>
              <a:gd name="T8" fmla="*/ 2339975 w 2409826"/>
              <a:gd name="T9" fmla="*/ 0 h 396002"/>
              <a:gd name="T10" fmla="*/ 2339975 w 2409826"/>
              <a:gd name="T11" fmla="*/ 1 h 396002"/>
              <a:gd name="T12" fmla="*/ 2339975 w 2409826"/>
              <a:gd name="T13" fmla="*/ 1 h 396002"/>
              <a:gd name="T14" fmla="*/ 2339975 w 2409826"/>
              <a:gd name="T15" fmla="*/ 446088 h 396002"/>
              <a:gd name="T16" fmla="*/ 2219739 w 2409826"/>
              <a:gd name="T17" fmla="*/ 446088 h 396002"/>
              <a:gd name="T18" fmla="*/ 2219739 w 2409826"/>
              <a:gd name="T19" fmla="*/ 139487 h 396002"/>
              <a:gd name="T20" fmla="*/ 120236 w 2409826"/>
              <a:gd name="T21" fmla="*/ 139487 h 396002"/>
              <a:gd name="T22" fmla="*/ 120236 w 2409826"/>
              <a:gd name="T23" fmla="*/ 446088 h 3960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09826"/>
              <a:gd name="T37" fmla="*/ 0 h 396002"/>
              <a:gd name="T38" fmla="*/ 2409826 w 2409826"/>
              <a:gd name="T39" fmla="*/ 396002 h 3960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09826" h="396002">
                <a:moveTo>
                  <a:pt x="0" y="396002"/>
                </a:moveTo>
                <a:lnTo>
                  <a:pt x="0" y="1"/>
                </a:lnTo>
                <a:lnTo>
                  <a:pt x="1" y="1"/>
                </a:lnTo>
                <a:lnTo>
                  <a:pt x="1" y="0"/>
                </a:lnTo>
                <a:lnTo>
                  <a:pt x="2409826" y="0"/>
                </a:lnTo>
                <a:lnTo>
                  <a:pt x="2409826" y="1"/>
                </a:lnTo>
                <a:lnTo>
                  <a:pt x="2409826" y="396002"/>
                </a:lnTo>
                <a:lnTo>
                  <a:pt x="2286001" y="396002"/>
                </a:lnTo>
                <a:lnTo>
                  <a:pt x="2286001" y="123826"/>
                </a:lnTo>
                <a:lnTo>
                  <a:pt x="123825" y="123826"/>
                </a:lnTo>
                <a:lnTo>
                  <a:pt x="123825" y="396002"/>
                </a:lnTo>
                <a:lnTo>
                  <a:pt x="0" y="396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7654" name="任意多边形 11"/>
          <p:cNvSpPr>
            <a:spLocks noChangeArrowheads="1"/>
          </p:cNvSpPr>
          <p:nvPr/>
        </p:nvSpPr>
        <p:spPr bwMode="auto">
          <a:xfrm rot="16200000" flipH="1">
            <a:off x="1707356" y="2313782"/>
            <a:ext cx="2339975" cy="446088"/>
          </a:xfrm>
          <a:custGeom>
            <a:avLst/>
            <a:gdLst>
              <a:gd name="T0" fmla="*/ 0 w 2409826"/>
              <a:gd name="T1" fmla="*/ 446088 h 396002"/>
              <a:gd name="T2" fmla="*/ 0 w 2409826"/>
              <a:gd name="T3" fmla="*/ 1 h 396002"/>
              <a:gd name="T4" fmla="*/ 1 w 2409826"/>
              <a:gd name="T5" fmla="*/ 1 h 396002"/>
              <a:gd name="T6" fmla="*/ 1 w 2409826"/>
              <a:gd name="T7" fmla="*/ 0 h 396002"/>
              <a:gd name="T8" fmla="*/ 2339975 w 2409826"/>
              <a:gd name="T9" fmla="*/ 0 h 396002"/>
              <a:gd name="T10" fmla="*/ 2339975 w 2409826"/>
              <a:gd name="T11" fmla="*/ 1 h 396002"/>
              <a:gd name="T12" fmla="*/ 2339975 w 2409826"/>
              <a:gd name="T13" fmla="*/ 1 h 396002"/>
              <a:gd name="T14" fmla="*/ 2339975 w 2409826"/>
              <a:gd name="T15" fmla="*/ 446088 h 396002"/>
              <a:gd name="T16" fmla="*/ 2219739 w 2409826"/>
              <a:gd name="T17" fmla="*/ 446088 h 396002"/>
              <a:gd name="T18" fmla="*/ 2219739 w 2409826"/>
              <a:gd name="T19" fmla="*/ 139487 h 396002"/>
              <a:gd name="T20" fmla="*/ 120236 w 2409826"/>
              <a:gd name="T21" fmla="*/ 139487 h 396002"/>
              <a:gd name="T22" fmla="*/ 120236 w 2409826"/>
              <a:gd name="T23" fmla="*/ 446088 h 3960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09826"/>
              <a:gd name="T37" fmla="*/ 0 h 396002"/>
              <a:gd name="T38" fmla="*/ 2409826 w 2409826"/>
              <a:gd name="T39" fmla="*/ 396002 h 3960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09826" h="396002">
                <a:moveTo>
                  <a:pt x="0" y="396002"/>
                </a:moveTo>
                <a:lnTo>
                  <a:pt x="0" y="1"/>
                </a:lnTo>
                <a:lnTo>
                  <a:pt x="1" y="1"/>
                </a:lnTo>
                <a:lnTo>
                  <a:pt x="1" y="0"/>
                </a:lnTo>
                <a:lnTo>
                  <a:pt x="2409826" y="0"/>
                </a:lnTo>
                <a:lnTo>
                  <a:pt x="2409826" y="1"/>
                </a:lnTo>
                <a:lnTo>
                  <a:pt x="2409826" y="396002"/>
                </a:lnTo>
                <a:lnTo>
                  <a:pt x="2286001" y="396002"/>
                </a:lnTo>
                <a:lnTo>
                  <a:pt x="2286001" y="123826"/>
                </a:lnTo>
                <a:lnTo>
                  <a:pt x="123825" y="123826"/>
                </a:lnTo>
                <a:lnTo>
                  <a:pt x="123825" y="396002"/>
                </a:lnTo>
                <a:lnTo>
                  <a:pt x="0" y="396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3619500" y="1476375"/>
            <a:ext cx="5224462" cy="2122776"/>
            <a:chOff x="0" y="0"/>
            <a:chExt cx="5224635" cy="2123946"/>
          </a:xfrm>
        </p:grpSpPr>
        <p:sp>
          <p:nvSpPr>
            <p:cNvPr id="25611" name="文本框 6"/>
            <p:cNvSpPr>
              <a:spLocks noChangeArrowheads="1"/>
            </p:cNvSpPr>
            <p:nvPr/>
          </p:nvSpPr>
          <p:spPr bwMode="auto">
            <a:xfrm>
              <a:off x="0" y="0"/>
              <a:ext cx="5224635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1500">
                  <a:solidFill>
                    <a:schemeClr val="bg1"/>
                  </a:solidFill>
                  <a:latin typeface="Impact" panose="020B0806030902050204" pitchFamily="34" charset="0"/>
                  <a:sym typeface="Impact" panose="020B0806030902050204" pitchFamily="34" charset="0"/>
                </a:rPr>
                <a:t>THANKS</a:t>
              </a:r>
              <a:endParaRPr lang="zh-CN" altLang="en-US" sz="1150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25612" name="文本框 9"/>
            <p:cNvSpPr>
              <a:spLocks noChangeArrowheads="1"/>
            </p:cNvSpPr>
            <p:nvPr/>
          </p:nvSpPr>
          <p:spPr bwMode="auto">
            <a:xfrm>
              <a:off x="1138378" y="1600438"/>
              <a:ext cx="184737" cy="52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52800" y="4171950"/>
            <a:ext cx="567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</a:rPr>
              <a:t>Wish you a happy and fulfilling summer vacation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18 2.59259E-6 L -2.5E-6 2.59259E-6 " pathEditMode="relative" rAng="0" ptsTypes="AA">
                                      <p:cBhvr>
                                        <p:cTn id="10" dur="125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266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74 2.59259E-6 L 5E-6 2.59259E-6 " pathEditMode="relative" rAng="0" ptsTypes="AA">
                                      <p:cBhvr>
                                        <p:cTn id="12" dur="125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2422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125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3" grpId="1" animBg="1"/>
      <p:bldP spid="27654" grpId="0" animBg="1"/>
      <p:bldP spid="2765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3076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矩形 1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6" name="文本框 2"/>
          <p:cNvSpPr>
            <a:spLocks noChangeArrowheads="1"/>
          </p:cNvSpPr>
          <p:nvPr/>
        </p:nvSpPr>
        <p:spPr bwMode="auto">
          <a:xfrm>
            <a:off x="247650" y="55563"/>
            <a:ext cx="3238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CONTENTS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33" name="文本框 19"/>
          <p:cNvSpPr>
            <a:spLocks noChangeArrowheads="1"/>
          </p:cNvSpPr>
          <p:nvPr/>
        </p:nvSpPr>
        <p:spPr bwMode="auto">
          <a:xfrm>
            <a:off x="1350963" y="1638300"/>
            <a:ext cx="44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chemeClr val="bg1"/>
                </a:solidFill>
                <a:latin typeface="Calibri Light" panose="020F0302020204030204" pitchFamily="34" charset="0"/>
                <a:sym typeface="Calibri Light" panose="020F0302020204030204" pitchFamily="34" charset="0"/>
              </a:rPr>
              <a:t>1</a:t>
            </a:r>
            <a:endParaRPr lang="zh-CN" altLang="en-US" sz="4000" dirty="0">
              <a:solidFill>
                <a:schemeClr val="bg1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3123" name="文本框 18"/>
          <p:cNvSpPr>
            <a:spLocks noChangeArrowheads="1"/>
          </p:cNvSpPr>
          <p:nvPr/>
        </p:nvSpPr>
        <p:spPr bwMode="auto">
          <a:xfrm>
            <a:off x="2149475" y="1790700"/>
            <a:ext cx="89691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chemeClr val="bg1"/>
                </a:solidFill>
                <a:latin typeface="+mn-lt"/>
                <a:cs typeface="Times New Roman" pitchFamily="18" charset="0"/>
                <a:sym typeface="Calibri" panose="020F0502020204030204" pitchFamily="34" charset="0"/>
              </a:rPr>
              <a:t>Suggestions on self-protection during the COVID-19  period</a:t>
            </a:r>
          </a:p>
          <a:p>
            <a:pPr eaLnBrk="1" hangingPunct="1"/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宋体" panose="02010600030101010101" pitchFamily="2" charset="-122"/>
            </a:endParaRPr>
          </a:p>
        </p:txBody>
      </p:sp>
      <p:sp>
        <p:nvSpPr>
          <p:cNvPr id="5138" name="文本框 28"/>
          <p:cNvSpPr>
            <a:spLocks noChangeArrowheads="1"/>
          </p:cNvSpPr>
          <p:nvPr/>
        </p:nvSpPr>
        <p:spPr bwMode="auto">
          <a:xfrm>
            <a:off x="1385888" y="2628900"/>
            <a:ext cx="44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chemeClr val="bg1"/>
                </a:solidFill>
                <a:latin typeface="Calibri Light" panose="020F0302020204030204" pitchFamily="34" charset="0"/>
                <a:sym typeface="Calibri Light" panose="020F0302020204030204" pitchFamily="34" charset="0"/>
              </a:rPr>
              <a:t>2</a:t>
            </a:r>
            <a:endParaRPr lang="zh-CN" altLang="en-US" sz="4000" dirty="0">
              <a:solidFill>
                <a:schemeClr val="bg1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5143" name="文本框 33"/>
          <p:cNvSpPr>
            <a:spLocks noChangeArrowheads="1"/>
          </p:cNvSpPr>
          <p:nvPr/>
        </p:nvSpPr>
        <p:spPr bwMode="auto">
          <a:xfrm>
            <a:off x="1401763" y="3695700"/>
            <a:ext cx="44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chemeClr val="bg1"/>
                </a:solidFill>
                <a:latin typeface="Calibri Light" panose="020F0302020204030204" pitchFamily="34" charset="0"/>
                <a:sym typeface="Calibri Light" panose="020F0302020204030204" pitchFamily="34" charset="0"/>
              </a:rPr>
              <a:t>3</a:t>
            </a:r>
            <a:endParaRPr lang="zh-CN" altLang="en-US" sz="4000" dirty="0">
              <a:solidFill>
                <a:schemeClr val="bg1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5157" name="文本框 56"/>
          <p:cNvSpPr>
            <a:spLocks noChangeArrowheads="1"/>
          </p:cNvSpPr>
          <p:nvPr/>
        </p:nvSpPr>
        <p:spPr bwMode="auto">
          <a:xfrm>
            <a:off x="4662488" y="3767138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4000" dirty="0">
              <a:solidFill>
                <a:schemeClr val="bg1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1700" y="2724150"/>
            <a:ext cx="7677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+mn-lt"/>
                <a:cs typeface="Times New Roman" pitchFamily="18" charset="0"/>
                <a:sym typeface="Calibri" panose="020F0502020204030204" pitchFamily="34" charset="0"/>
              </a:rPr>
              <a:t>Suggestions</a:t>
            </a:r>
            <a:r>
              <a:rPr lang="en-US" altLang="zh-CN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for on-campus students</a:t>
            </a:r>
            <a:endParaRPr lang="zh-CN" altLang="en-US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3695700"/>
            <a:ext cx="7677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+mn-lt"/>
                <a:cs typeface="Times New Roman" pitchFamily="18" charset="0"/>
                <a:sym typeface="Calibri" panose="020F0502020204030204" pitchFamily="34" charset="0"/>
              </a:rPr>
              <a:t>Suggestions </a:t>
            </a:r>
            <a:r>
              <a:rPr lang="en-US" altLang="zh-CN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for off-campus students</a:t>
            </a:r>
            <a:endParaRPr lang="zh-CN" altLang="en-US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35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25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25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25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25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 animBg="1" autoUpdateAnimBg="0"/>
      <p:bldP spid="5126" grpId="0" bldLvl="0" autoUpdateAnimBg="0"/>
      <p:bldP spid="5133" grpId="0" bldLvl="0" autoUpdateAnimBg="0"/>
      <p:bldP spid="3123" grpId="0"/>
      <p:bldP spid="5138" grpId="0" bldLvl="0" autoUpdateAnimBg="0"/>
      <p:bldP spid="5143" grpId="0" bldLvl="0" autoUpdateAnimBg="0"/>
      <p:bldP spid="5157" grpId="0" bldLvl="0" autoUpdateAnimBg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6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0" y="2171700"/>
            <a:ext cx="12192000" cy="262890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6" name="文本框 5"/>
          <p:cNvSpPr>
            <a:spLocks noChangeArrowheads="1"/>
          </p:cNvSpPr>
          <p:nvPr/>
        </p:nvSpPr>
        <p:spPr bwMode="auto">
          <a:xfrm>
            <a:off x="5735638" y="2843213"/>
            <a:ext cx="574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</a:t>
            </a:r>
            <a:endParaRPr lang="zh-CN" altLang="en-US" sz="60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nimBg="1" autoUpdateAnimBg="0"/>
      <p:bldP spid="1024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文本框 4"/>
          <p:cNvSpPr>
            <a:spLocks noChangeArrowheads="1"/>
          </p:cNvSpPr>
          <p:nvPr/>
        </p:nvSpPr>
        <p:spPr bwMode="auto">
          <a:xfrm>
            <a:off x="247650" y="55563"/>
            <a:ext cx="79518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Suggestions on Self-protection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350" y="1695451"/>
            <a:ext cx="897255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1.Wash your hands  under the following circumstances:</a:t>
            </a: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Before enjoying your meals</a:t>
            </a: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After using the lavatory</a:t>
            </a: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Returning home/dorm from the outside </a:t>
            </a: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After coughing or sneezing</a:t>
            </a: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Before touching your eyes, nose and mouth</a:t>
            </a: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After touching animals</a:t>
            </a:r>
          </a:p>
          <a:p>
            <a:pPr marL="457200" indent="-457200">
              <a:buAutoNum type="arabicPeriod" startAt="3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 descr="C:\Users\Administrator\Desktop\洗手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900" y="2254250"/>
            <a:ext cx="3200400" cy="21209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文本框 4"/>
          <p:cNvSpPr>
            <a:spLocks noChangeArrowheads="1"/>
          </p:cNvSpPr>
          <p:nvPr/>
        </p:nvSpPr>
        <p:spPr bwMode="auto">
          <a:xfrm>
            <a:off x="247650" y="55563"/>
            <a:ext cx="79518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Suggestions on Self-protection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350" y="1695451"/>
            <a:ext cx="8972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0550" y="1752601"/>
            <a:ext cx="111633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2. Reduce the frequency of going out</a:t>
            </a: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      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      If </a:t>
            </a:r>
            <a:r>
              <a:rPr lang="en-US" altLang="zh-CN" sz="2400" dirty="0" smtClean="0">
                <a:solidFill>
                  <a:schemeClr val="bg1"/>
                </a:solidFill>
              </a:rPr>
              <a:t>you don’t have anything urgent to be coped with, you’d better stay at home or dorm and avoid close contact with people who have the symptoms of flu. </a:t>
            </a: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文本框 4"/>
          <p:cNvSpPr>
            <a:spLocks noChangeArrowheads="1"/>
          </p:cNvSpPr>
          <p:nvPr/>
        </p:nvSpPr>
        <p:spPr bwMode="auto">
          <a:xfrm>
            <a:off x="247650" y="55563"/>
            <a:ext cx="79518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Suggestions on Self-protection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350" y="1695451"/>
            <a:ext cx="8972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0550" y="1752601"/>
            <a:ext cx="11163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3. Wear a mask 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      If you must go out, wear a mask and carry disinfection products such as alcohol hand gel and alcohol cotton tablets with you.</a:t>
            </a: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0" name="Picture 2" descr="C:\Users\Administrator\Desktop\酒精消毒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1298" y="4343400"/>
            <a:ext cx="1797602" cy="2266950"/>
          </a:xfrm>
          <a:prstGeom prst="rect">
            <a:avLst/>
          </a:prstGeom>
          <a:noFill/>
        </p:spPr>
      </p:pic>
      <p:pic>
        <p:nvPicPr>
          <p:cNvPr id="2051" name="Picture 3" descr="C:\Users\Administrator\Desktop\口罩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6650" y="4356100"/>
            <a:ext cx="2025650" cy="20256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文本框 4"/>
          <p:cNvSpPr>
            <a:spLocks noChangeArrowheads="1"/>
          </p:cNvSpPr>
          <p:nvPr/>
        </p:nvSpPr>
        <p:spPr bwMode="auto">
          <a:xfrm>
            <a:off x="247650" y="55563"/>
            <a:ext cx="79518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Suggestions on Self-protection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350" y="1695451"/>
            <a:ext cx="8972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0550" y="1752601"/>
            <a:ext cx="11163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4. </a:t>
            </a:r>
            <a:r>
              <a:rPr lang="en-US" altLang="zh-CN" sz="2400" dirty="0" smtClean="0">
                <a:solidFill>
                  <a:schemeClr val="bg1"/>
                </a:solidFill>
              </a:rPr>
              <a:t>Seek for medical service when any of the following circumstances occurs:</a:t>
            </a: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Coughing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Fever (body temperature higher than 37.3 </a:t>
            </a:r>
            <a:r>
              <a:rPr lang="zh-CN" altLang="en-US" sz="2400" dirty="0" smtClean="0">
                <a:solidFill>
                  <a:schemeClr val="bg1"/>
                </a:solidFill>
              </a:rPr>
              <a:t>℃</a:t>
            </a:r>
            <a:r>
              <a:rPr lang="en-US" altLang="zh-CN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Difficulty in breathing or feeling pain when you takes a deep breath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Accelerated heartbeat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Worsened situations when the cold or flu is about to recover</a:t>
            </a: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074" name="Picture 2" descr="C:\Users\Administrator\Desktop\u=3222706303,356052313&amp;fm=26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58216" y="4005262"/>
            <a:ext cx="2138484" cy="28527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6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0" y="2171700"/>
            <a:ext cx="12192000" cy="262890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6" name="文本框 5"/>
          <p:cNvSpPr>
            <a:spLocks noChangeArrowheads="1"/>
          </p:cNvSpPr>
          <p:nvPr/>
        </p:nvSpPr>
        <p:spPr bwMode="auto">
          <a:xfrm>
            <a:off x="5735638" y="2843213"/>
            <a:ext cx="574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</a:t>
            </a:r>
            <a:endParaRPr lang="zh-CN" altLang="en-US" sz="60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nimBg="1" autoUpdateAnimBg="0"/>
      <p:bldP spid="10246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c3.bbzhi.com/xitongbizhi/manglongfenggekuanpingbizhi1/computer_kuan_187087_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895350"/>
            <a:ext cx="12192000" cy="5962650"/>
          </a:xfrm>
          <a:prstGeom prst="rect">
            <a:avLst/>
          </a:prstGeom>
          <a:solidFill>
            <a:srgbClr val="FFFFFF">
              <a:alpha val="705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文本框 4"/>
          <p:cNvSpPr>
            <a:spLocks noChangeArrowheads="1"/>
          </p:cNvSpPr>
          <p:nvPr/>
        </p:nvSpPr>
        <p:spPr bwMode="auto">
          <a:xfrm>
            <a:off x="247650" y="55563"/>
            <a:ext cx="9519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Suggestions for On-campus Students</a:t>
            </a:r>
            <a:endParaRPr lang="zh-CN" altLang="en-US" sz="48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350" y="1695451"/>
            <a:ext cx="8972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" y="1752601"/>
            <a:ext cx="1118235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1. Continue </a:t>
            </a:r>
            <a:r>
              <a:rPr lang="en-US" altLang="zh-CN" sz="2400" dirty="0" smtClean="0">
                <a:solidFill>
                  <a:schemeClr val="bg1"/>
                </a:solidFill>
              </a:rPr>
              <a:t>to submit health information and daily health questionnaires or WeChat health </a:t>
            </a:r>
            <a:r>
              <a:rPr lang="en-US" altLang="zh-CN" sz="2400" dirty="0" smtClean="0">
                <a:solidFill>
                  <a:schemeClr val="bg1"/>
                </a:solidFill>
              </a:rPr>
              <a:t>report</a:t>
            </a:r>
          </a:p>
          <a:p>
            <a:pPr marL="457200" indent="-457200">
              <a:buAutoNum type="arabicPeriod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zh-CN" sz="2400" dirty="0" smtClean="0">
                <a:solidFill>
                  <a:schemeClr val="bg1"/>
                </a:solidFill>
              </a:rPr>
              <a:t>2. Submit </a:t>
            </a:r>
            <a:r>
              <a:rPr lang="en-US" altLang="zh-CN" sz="2400" dirty="0" smtClean="0">
                <a:solidFill>
                  <a:schemeClr val="bg1"/>
                </a:solidFill>
              </a:rPr>
              <a:t>the application form to the class mentor one day in </a:t>
            </a:r>
            <a:r>
              <a:rPr lang="en-US" altLang="zh-CN" sz="2400" dirty="0" smtClean="0">
                <a:solidFill>
                  <a:schemeClr val="bg1"/>
                </a:solidFill>
              </a:rPr>
              <a:t>advance to get the access of entry and exit if it is necessary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3. Vantilate </a:t>
            </a:r>
            <a:r>
              <a:rPr lang="en-US" altLang="zh-CN" sz="2400" dirty="0" smtClean="0">
                <a:solidFill>
                  <a:schemeClr val="bg1"/>
                </a:solidFill>
              </a:rPr>
              <a:t>your dorms frequently and had better not keep the air conditioner </a:t>
            </a:r>
            <a:r>
              <a:rPr lang="en-US" altLang="zh-CN" sz="2400" dirty="0" smtClean="0">
                <a:solidFill>
                  <a:schemeClr val="bg1"/>
                </a:solidFill>
              </a:rPr>
              <a:t>on                  all </a:t>
            </a:r>
            <a:r>
              <a:rPr lang="en-US" altLang="zh-CN" sz="2400" dirty="0" smtClean="0">
                <a:solidFill>
                  <a:schemeClr val="bg1"/>
                </a:solidFill>
              </a:rPr>
              <a:t>day long</a:t>
            </a:r>
          </a:p>
          <a:p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4. Do </a:t>
            </a:r>
            <a:r>
              <a:rPr lang="en-US" altLang="zh-CN" sz="2400" dirty="0" smtClean="0">
                <a:solidFill>
                  <a:schemeClr val="bg1"/>
                </a:solidFill>
              </a:rPr>
              <a:t>more exercises to improve your immunity system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098" name="Picture 2" descr="C:\Users\Administrator\Desktop\开窗通风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7250" y="4443476"/>
            <a:ext cx="2800350" cy="21033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Pages>0</Pages>
  <Words>318</Words>
  <Characters>0</Characters>
  <Application>Microsoft Office PowerPoint</Application>
  <DocSecurity>0</DocSecurity>
  <PresentationFormat>自定义</PresentationFormat>
  <Lines>0</Lines>
  <Paragraphs>151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灰色模糊</dc:title>
  <dc:creator>第一PPT</dc:creator>
  <cp:keywords>www.1ppt.com</cp:keywords>
  <cp:lastModifiedBy>Administrator</cp:lastModifiedBy>
  <cp:revision>149</cp:revision>
  <dcterms:created xsi:type="dcterms:W3CDTF">2014-06-17T15:52:00Z</dcterms:created>
  <dcterms:modified xsi:type="dcterms:W3CDTF">2020-07-17T03:07:14Z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2052-9.1.0.4555</vt:lpwstr>
  </property>
</Properties>
</file>